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0688638" cy="7562850"/>
  <p:notesSz cx="7562850" cy="10688638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42" d="100"/>
          <a:sy n="42" d="100"/>
        </p:scale>
        <p:origin x="14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3066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8F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563112" cy="7562088"/>
          </a:xfrm>
          <a:prstGeom prst="rect">
            <a:avLst/>
          </a:prstGeom>
          <a:solidFill>
            <a:srgbClr val="FFFFFF"/>
          </a:solidFill>
          <a:ln w="9525">
            <a:solidFill>
              <a:srgbClr val="D7E2EA">
                <a:alpha val="8000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3563112" y="0"/>
            <a:ext cx="3563112" cy="7562088"/>
          </a:xfrm>
          <a:prstGeom prst="rect">
            <a:avLst/>
          </a:prstGeom>
          <a:solidFill>
            <a:srgbClr val="F3FAFB"/>
          </a:solidFill>
          <a:ln w="9525">
            <a:solidFill>
              <a:srgbClr val="D7E2EA">
                <a:alpha val="80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126224" y="0"/>
            <a:ext cx="3563112" cy="7562088"/>
          </a:xfrm>
          <a:prstGeom prst="rect">
            <a:avLst/>
          </a:prstGeom>
          <a:solidFill>
            <a:srgbClr val="FFFFFF"/>
          </a:solidFill>
          <a:ln w="9525">
            <a:solidFill>
              <a:srgbClr val="D7E2EA">
                <a:alpha val="80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3563112" y="137160"/>
            <a:ext cx="0" cy="7287768"/>
          </a:xfrm>
          <a:prstGeom prst="line">
            <a:avLst/>
          </a:prstGeom>
          <a:noFill/>
          <a:ln w="12700">
            <a:solidFill>
              <a:srgbClr val="A7B8C5">
                <a:alpha val="8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7126224" y="137160"/>
            <a:ext cx="0" cy="7287768"/>
          </a:xfrm>
          <a:prstGeom prst="line">
            <a:avLst/>
          </a:prstGeom>
          <a:noFill/>
          <a:ln w="12700">
            <a:solidFill>
              <a:srgbClr val="A7B8C5">
                <a:alpha val="85000"/>
              </a:srgbClr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201168" y="320040"/>
            <a:ext cx="3160776" cy="2926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06D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 reținut</a:t>
            </a:r>
            <a:endParaRPr lang="en-US" sz="1550" dirty="0"/>
          </a:p>
        </p:txBody>
      </p:sp>
      <p:sp>
        <p:nvSpPr>
          <p:cNvPr id="8" name="Shape 6"/>
          <p:cNvSpPr/>
          <p:nvPr/>
        </p:nvSpPr>
        <p:spPr>
          <a:xfrm>
            <a:off x="201168" y="685800"/>
            <a:ext cx="3160776" cy="0"/>
          </a:xfrm>
          <a:prstGeom prst="line">
            <a:avLst/>
          </a:prstGeom>
          <a:noFill/>
          <a:ln w="15240">
            <a:solidFill>
              <a:srgbClr val="00A6A6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01168" y="868680"/>
            <a:ext cx="3160776" cy="1051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 fontScale="92500"/>
          </a:bodyPr>
          <a:lstStyle/>
          <a:p>
            <a:r>
              <a:rPr lang="en-US" sz="10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Mișcarea este stimul biologic, nu doar activitate </a:t>
            </a:r>
            <a:r>
              <a:rPr lang="en-US" sz="1050" dirty="0" err="1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mecanică</a:t>
            </a:r>
            <a:r>
              <a:rPr lang="en-US" sz="105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.</a:t>
            </a:r>
          </a:p>
          <a:p>
            <a:endParaRPr lang="en-US" sz="1050" dirty="0"/>
          </a:p>
          <a:p>
            <a:r>
              <a:rPr lang="en-US" sz="10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Efectul depinde de doză: frecvență, intensitate, timp și tip.
</a:t>
            </a:r>
            <a:endParaRPr lang="en-US" sz="1050" dirty="0"/>
          </a:p>
          <a:p>
            <a:r>
              <a:rPr lang="en-US" sz="10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Intervenția sigură începe cu evaluare și se termină cu reevaluare.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201168" y="2148840"/>
            <a:ext cx="3160776" cy="804672"/>
          </a:xfrm>
          <a:prstGeom prst="roundRect">
            <a:avLst>
              <a:gd name="adj" fmla="val 7955"/>
            </a:avLst>
          </a:prstGeom>
          <a:solidFill>
            <a:srgbClr val="F2F6F9"/>
          </a:solidFill>
          <a:ln w="6350">
            <a:solidFill>
              <a:srgbClr val="D7E2EA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274320" y="2212848"/>
            <a:ext cx="3014472" cy="676656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820" dirty="0">
                <a:solidFill>
                  <a:srgbClr val="52606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Exercițiu de reflecție: alege o patologie și descrie 3 efecte ale mișcării asupra sistemelor implicate.</a:t>
            </a:r>
            <a:endParaRPr lang="en-US" sz="820" dirty="0"/>
          </a:p>
        </p:txBody>
      </p:sp>
      <p:sp>
        <p:nvSpPr>
          <p:cNvPr id="12" name="Text 10"/>
          <p:cNvSpPr/>
          <p:nvPr/>
        </p:nvSpPr>
        <p:spPr>
          <a:xfrm>
            <a:off x="201168" y="3246120"/>
            <a:ext cx="3160776" cy="2926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06D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Surse orientative</a:t>
            </a:r>
            <a:endParaRPr lang="en-US" sz="1550" dirty="0"/>
          </a:p>
        </p:txBody>
      </p:sp>
      <p:sp>
        <p:nvSpPr>
          <p:cNvPr id="13" name="Shape 11"/>
          <p:cNvSpPr/>
          <p:nvPr/>
        </p:nvSpPr>
        <p:spPr>
          <a:xfrm>
            <a:off x="201168" y="3611880"/>
            <a:ext cx="3160776" cy="0"/>
          </a:xfrm>
          <a:prstGeom prst="line">
            <a:avLst/>
          </a:prstGeom>
          <a:noFill/>
          <a:ln w="15240">
            <a:solidFill>
              <a:srgbClr val="00A6A6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201168" y="3730752"/>
            <a:ext cx="3160776" cy="13258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880" dirty="0">
                <a:solidFill>
                  <a:srgbClr val="52606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WHO Guidelines on physical activity and sedentary behaviour, 2020</a:t>
            </a:r>
            <a:endParaRPr lang="en-US" sz="880" dirty="0"/>
          </a:p>
          <a:p>
            <a:pPr marL="0" indent="0" algn="l">
              <a:buNone/>
            </a:pPr>
            <a:r>
              <a:rPr lang="en-US" sz="880" dirty="0">
                <a:solidFill>
                  <a:srgbClr val="52606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ACSM’s Guidelines for Exercise Testing and Prescription, 12th ed., 2026</a:t>
            </a:r>
            <a:endParaRPr lang="en-US" sz="880" dirty="0"/>
          </a:p>
          <a:p>
            <a:pPr marL="0" indent="0" algn="l">
              <a:buNone/>
            </a:pPr>
            <a:r>
              <a:rPr lang="en-US" sz="880" dirty="0">
                <a:solidFill>
                  <a:srgbClr val="52606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Kisner, Colby &amp; Borstad. Therapeutic Exercise, 7th ed.</a:t>
            </a:r>
            <a:endParaRPr lang="en-US" sz="880" dirty="0"/>
          </a:p>
          <a:p>
            <a:pPr marL="0" indent="0" algn="l">
              <a:buNone/>
            </a:pPr>
            <a:r>
              <a:rPr lang="en-US" sz="880" dirty="0">
                <a:solidFill>
                  <a:srgbClr val="52606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McArdle, Katch &amp; Katch. Exercise Physiology, 9th ed.</a:t>
            </a:r>
            <a:endParaRPr lang="en-US" sz="880" dirty="0"/>
          </a:p>
        </p:txBody>
      </p:sp>
      <p:sp>
        <p:nvSpPr>
          <p:cNvPr id="15" name="Shape 13"/>
          <p:cNvSpPr/>
          <p:nvPr/>
        </p:nvSpPr>
        <p:spPr>
          <a:xfrm>
            <a:off x="201168" y="6217920"/>
            <a:ext cx="3160776" cy="640080"/>
          </a:xfrm>
          <a:prstGeom prst="roundRect">
            <a:avLst>
              <a:gd name="adj" fmla="val 10000"/>
            </a:avLst>
          </a:prstGeom>
          <a:solidFill>
            <a:srgbClr val="F2F6F9"/>
          </a:solidFill>
          <a:ln w="6350">
            <a:solidFill>
              <a:srgbClr val="D7E2EA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274320" y="6281928"/>
            <a:ext cx="3014472" cy="512064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820" dirty="0">
                <a:solidFill>
                  <a:srgbClr val="52606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Material educațional pentru studenți. Nu înlocuiește evaluarea clinică individuală sau prescripția terapeutică personalizată.</a:t>
            </a:r>
            <a:endParaRPr lang="en-US" sz="820" dirty="0"/>
          </a:p>
        </p:txBody>
      </p:sp>
      <p:sp>
        <p:nvSpPr>
          <p:cNvPr id="17" name="Text 15"/>
          <p:cNvSpPr/>
          <p:nvPr/>
        </p:nvSpPr>
        <p:spPr>
          <a:xfrm>
            <a:off x="3764280" y="320040"/>
            <a:ext cx="3160776" cy="2926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5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Cum gândește un student BFKT</a:t>
            </a:r>
            <a:endParaRPr lang="en-US" sz="1550" dirty="0"/>
          </a:p>
        </p:txBody>
      </p:sp>
      <p:sp>
        <p:nvSpPr>
          <p:cNvPr id="18" name="Shape 16"/>
          <p:cNvSpPr/>
          <p:nvPr/>
        </p:nvSpPr>
        <p:spPr>
          <a:xfrm>
            <a:off x="3764280" y="685800"/>
            <a:ext cx="3160776" cy="0"/>
          </a:xfrm>
          <a:prstGeom prst="line">
            <a:avLst/>
          </a:prstGeom>
          <a:noFill/>
          <a:ln w="15240">
            <a:solidFill>
              <a:srgbClr val="00A6A6"/>
            </a:solidFill>
            <a:prstDash val="solid"/>
          </a:ln>
        </p:spPr>
      </p:sp>
      <p:pic>
        <p:nvPicPr>
          <p:cNvPr id="19" name="Image 0" descr="/mnt/data/a_bright_clinical_physical_therapy_biomechanics.png"/>
          <p:cNvPicPr>
            <a:picLocks noChangeAspect="1"/>
          </p:cNvPicPr>
          <p:nvPr/>
        </p:nvPicPr>
        <p:blipFill>
          <a:blip r:embed="rId3"/>
          <a:srcRect t="13742" b="13742"/>
          <a:stretch/>
        </p:blipFill>
        <p:spPr>
          <a:xfrm>
            <a:off x="3764280" y="841248"/>
            <a:ext cx="3160776" cy="1719072"/>
          </a:xfrm>
          <a:prstGeom prst="rect">
            <a:avLst/>
          </a:prstGeom>
        </p:spPr>
      </p:pic>
      <p:sp>
        <p:nvSpPr>
          <p:cNvPr id="20" name="Shape 17"/>
          <p:cNvSpPr/>
          <p:nvPr/>
        </p:nvSpPr>
        <p:spPr>
          <a:xfrm>
            <a:off x="3764280" y="2880360"/>
            <a:ext cx="749808" cy="237744"/>
          </a:xfrm>
          <a:prstGeom prst="roundRect">
            <a:avLst>
              <a:gd name="adj" fmla="val 30769"/>
            </a:avLst>
          </a:prstGeom>
          <a:solidFill>
            <a:srgbClr val="006D8F"/>
          </a:solidFill>
          <a:ln w="12700">
            <a:solidFill>
              <a:srgbClr val="006D8F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3810000" y="2921508"/>
            <a:ext cx="658368" cy="13716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OBSERVĂ</a:t>
            </a:r>
            <a:endParaRPr lang="en-US" sz="850" dirty="0"/>
          </a:p>
        </p:txBody>
      </p:sp>
      <p:sp>
        <p:nvSpPr>
          <p:cNvPr id="22" name="Shape 19"/>
          <p:cNvSpPr/>
          <p:nvPr/>
        </p:nvSpPr>
        <p:spPr>
          <a:xfrm>
            <a:off x="4632960" y="2880360"/>
            <a:ext cx="804672" cy="237744"/>
          </a:xfrm>
          <a:prstGeom prst="roundRect">
            <a:avLst>
              <a:gd name="adj" fmla="val 30769"/>
            </a:avLst>
          </a:prstGeom>
          <a:solidFill>
            <a:srgbClr val="00A6A6"/>
          </a:solidFill>
          <a:ln w="12700">
            <a:solidFill>
              <a:srgbClr val="00A6A6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4678680" y="2921508"/>
            <a:ext cx="713232" cy="13716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MĂSOARĂ</a:t>
            </a:r>
            <a:endParaRPr lang="en-US" sz="850" dirty="0"/>
          </a:p>
        </p:txBody>
      </p:sp>
      <p:sp>
        <p:nvSpPr>
          <p:cNvPr id="24" name="Shape 21"/>
          <p:cNvSpPr/>
          <p:nvPr/>
        </p:nvSpPr>
        <p:spPr>
          <a:xfrm>
            <a:off x="5556504" y="2880360"/>
            <a:ext cx="786384" cy="237744"/>
          </a:xfrm>
          <a:prstGeom prst="roundRect">
            <a:avLst>
              <a:gd name="adj" fmla="val 30769"/>
            </a:avLst>
          </a:prstGeom>
          <a:solidFill>
            <a:srgbClr val="E8751A"/>
          </a:solidFill>
          <a:ln w="12700">
            <a:solidFill>
              <a:srgbClr val="E8751A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5602224" y="2921508"/>
            <a:ext cx="694944" cy="13716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DOZEAZĂ</a:t>
            </a:r>
            <a:endParaRPr lang="en-US" sz="850" dirty="0"/>
          </a:p>
        </p:txBody>
      </p:sp>
      <p:sp>
        <p:nvSpPr>
          <p:cNvPr id="26" name="Text 23"/>
          <p:cNvSpPr/>
          <p:nvPr/>
        </p:nvSpPr>
        <p:spPr>
          <a:xfrm>
            <a:off x="3764280" y="3273552"/>
            <a:ext cx="3160776" cy="12344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9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Analizează postura, mersul, respirația și toleranța la efort.</a:t>
            </a:r>
            <a:endParaRPr lang="en-US" sz="950" dirty="0"/>
          </a:p>
          <a:p>
            <a:pPr marL="0" indent="0" algn="l">
              <a:buNone/>
            </a:pPr>
            <a:r>
              <a:rPr lang="en-US" sz="9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Identifică limitările: durere, mobilitate, forță, echilibru, fatigabilitate.</a:t>
            </a:r>
            <a:endParaRPr lang="en-US" sz="950" dirty="0"/>
          </a:p>
          <a:p>
            <a:pPr marL="0" indent="0" algn="l">
              <a:buNone/>
            </a:pPr>
            <a:r>
              <a:rPr lang="en-US" sz="9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Alege intervenția: mobilizare, exercițiu terapeutic, educație, progresie.</a:t>
            </a:r>
            <a:endParaRPr lang="en-US" sz="950" dirty="0"/>
          </a:p>
        </p:txBody>
      </p:sp>
      <p:sp>
        <p:nvSpPr>
          <p:cNvPr id="27" name="Shape 24"/>
          <p:cNvSpPr/>
          <p:nvPr/>
        </p:nvSpPr>
        <p:spPr>
          <a:xfrm>
            <a:off x="3764280" y="4892040"/>
            <a:ext cx="3160776" cy="658368"/>
          </a:xfrm>
          <a:prstGeom prst="roundRect">
            <a:avLst>
              <a:gd name="adj" fmla="val 9722"/>
            </a:avLst>
          </a:prstGeom>
          <a:solidFill>
            <a:srgbClr val="F2F6F9"/>
          </a:solidFill>
          <a:ln w="6350">
            <a:solidFill>
              <a:srgbClr val="D7E2EA"/>
            </a:solidFill>
            <a:prstDash val="solid"/>
          </a:ln>
        </p:spPr>
      </p:sp>
      <p:sp>
        <p:nvSpPr>
          <p:cNvPr id="28" name="Text 25"/>
          <p:cNvSpPr/>
          <p:nvPr/>
        </p:nvSpPr>
        <p:spPr>
          <a:xfrm>
            <a:off x="3837432" y="4956048"/>
            <a:ext cx="3014472" cy="53035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820" dirty="0">
                <a:solidFill>
                  <a:srgbClr val="52606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Întrebarea-cheie: „Ce sistem încerc să influențez prin această mișcare?”</a:t>
            </a:r>
            <a:endParaRPr lang="en-US" sz="820" dirty="0"/>
          </a:p>
        </p:txBody>
      </p:sp>
      <p:sp>
        <p:nvSpPr>
          <p:cNvPr id="29" name="Text 26"/>
          <p:cNvSpPr/>
          <p:nvPr/>
        </p:nvSpPr>
        <p:spPr>
          <a:xfrm>
            <a:off x="3764280" y="5806440"/>
            <a:ext cx="3160776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ctr">
              <a:buNone/>
            </a:pPr>
            <a:r>
              <a:rPr lang="en-US" sz="920" dirty="0">
                <a:solidFill>
                  <a:srgbClr val="52606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Cuvinte-cheie</a:t>
            </a:r>
            <a:endParaRPr lang="en-US" sz="920" dirty="0"/>
          </a:p>
          <a:p>
            <a:pPr marL="0" indent="0" algn="ctr">
              <a:buNone/>
            </a:pPr>
            <a:r>
              <a:rPr lang="en-US" sz="920" dirty="0">
                <a:solidFill>
                  <a:srgbClr val="52606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biomecanică • fiziologie • neuroplasticitate • recuperare • prevenție • aderență</a:t>
            </a:r>
            <a:endParaRPr lang="en-US" sz="920" dirty="0"/>
          </a:p>
        </p:txBody>
      </p:sp>
      <p:pic>
        <p:nvPicPr>
          <p:cNvPr id="30" name="Image 1" descr="/mnt/data/a_bright_clinical_physical_therapy_rehabilitati.png"/>
          <p:cNvPicPr>
            <a:picLocks noChangeAspect="1"/>
          </p:cNvPicPr>
          <p:nvPr/>
        </p:nvPicPr>
        <p:blipFill>
          <a:blip r:embed="rId4"/>
          <a:srcRect t="4677" b="4677"/>
          <a:stretch/>
        </p:blipFill>
        <p:spPr>
          <a:xfrm>
            <a:off x="7327392" y="292608"/>
            <a:ext cx="3160776" cy="2148840"/>
          </a:xfrm>
          <a:prstGeom prst="rect">
            <a:avLst/>
          </a:prstGeom>
        </p:spPr>
      </p:pic>
      <p:sp>
        <p:nvSpPr>
          <p:cNvPr id="31" name="Text 27"/>
          <p:cNvSpPr/>
          <p:nvPr/>
        </p:nvSpPr>
        <p:spPr>
          <a:xfrm>
            <a:off x="7327392" y="2761488"/>
            <a:ext cx="3160776" cy="85039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0B25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MIȘCAREA</a:t>
            </a:r>
            <a:endParaRPr lang="en-US" sz="2600" dirty="0"/>
          </a:p>
          <a:p>
            <a:pPr marL="0" indent="0" algn="ctr">
              <a:buNone/>
            </a:pPr>
            <a:r>
              <a:rPr lang="en-US" sz="2600" b="1" dirty="0">
                <a:solidFill>
                  <a:srgbClr val="0B25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 MEDICAMENT</a:t>
            </a:r>
            <a:endParaRPr lang="en-US" sz="2600" dirty="0"/>
          </a:p>
        </p:txBody>
      </p:sp>
      <p:sp>
        <p:nvSpPr>
          <p:cNvPr id="32" name="Text 28"/>
          <p:cNvSpPr/>
          <p:nvPr/>
        </p:nvSpPr>
        <p:spPr>
          <a:xfrm>
            <a:off x="7473696" y="3712464"/>
            <a:ext cx="2868168" cy="4114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006D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Perspective interdisciplinare pentru studenții BFKT</a:t>
            </a:r>
            <a:endParaRPr lang="en-US" sz="1350" dirty="0"/>
          </a:p>
        </p:txBody>
      </p:sp>
      <p:sp>
        <p:nvSpPr>
          <p:cNvPr id="33" name="Shape 29"/>
          <p:cNvSpPr/>
          <p:nvPr/>
        </p:nvSpPr>
        <p:spPr>
          <a:xfrm>
            <a:off x="7738872" y="4270248"/>
            <a:ext cx="2337816" cy="0"/>
          </a:xfrm>
          <a:prstGeom prst="line">
            <a:avLst/>
          </a:prstGeom>
          <a:noFill/>
          <a:ln w="25400">
            <a:solidFill>
              <a:srgbClr val="00A6A6"/>
            </a:solidFill>
            <a:prstDash val="solid"/>
          </a:ln>
        </p:spPr>
      </p:sp>
      <p:sp>
        <p:nvSpPr>
          <p:cNvPr id="34" name="Text 30"/>
          <p:cNvSpPr/>
          <p:nvPr/>
        </p:nvSpPr>
        <p:spPr>
          <a:xfrm>
            <a:off x="7528560" y="4526280"/>
            <a:ext cx="2758440" cy="7772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ctr">
              <a:buNone/>
            </a:pPr>
            <a:r>
              <a:rPr lang="en-US" sz="108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Ghid rapid despre cum mișcarea influențează osul, mușchiul, inima, plămânul, metabolismul, creierul și comportamentul.</a:t>
            </a:r>
            <a:endParaRPr lang="en-US" sz="1080" dirty="0"/>
          </a:p>
        </p:txBody>
      </p:sp>
      <p:sp>
        <p:nvSpPr>
          <p:cNvPr id="35" name="Shape 31"/>
          <p:cNvSpPr/>
          <p:nvPr/>
        </p:nvSpPr>
        <p:spPr>
          <a:xfrm>
            <a:off x="7647432" y="5641848"/>
            <a:ext cx="2520696" cy="237744"/>
          </a:xfrm>
          <a:prstGeom prst="roundRect">
            <a:avLst>
              <a:gd name="adj" fmla="val 30769"/>
            </a:avLst>
          </a:prstGeom>
          <a:solidFill>
            <a:srgbClr val="0B2545"/>
          </a:solidFill>
          <a:ln w="12700">
            <a:solidFill>
              <a:srgbClr val="0B2545"/>
            </a:solidFill>
            <a:prstDash val="solid"/>
          </a:ln>
        </p:spPr>
      </p:sp>
      <p:sp>
        <p:nvSpPr>
          <p:cNvPr id="36" name="Text 32"/>
          <p:cNvSpPr/>
          <p:nvPr/>
        </p:nvSpPr>
        <p:spPr>
          <a:xfrm>
            <a:off x="7693152" y="5682996"/>
            <a:ext cx="2429256" cy="13716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ANUL II • DISCIPLINĂ OPȚIONALĂ</a:t>
            </a:r>
            <a:endParaRPr lang="en-US" sz="850" dirty="0"/>
          </a:p>
        </p:txBody>
      </p:sp>
      <p:sp>
        <p:nvSpPr>
          <p:cNvPr id="37" name="Text 33"/>
          <p:cNvSpPr/>
          <p:nvPr/>
        </p:nvSpPr>
        <p:spPr>
          <a:xfrm>
            <a:off x="7327392" y="6062472"/>
            <a:ext cx="316077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52606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Balneofiziokinetoterapie</a:t>
            </a:r>
            <a:endParaRPr lang="en-US" sz="1100" dirty="0"/>
          </a:p>
        </p:txBody>
      </p:sp>
      <p:sp>
        <p:nvSpPr>
          <p:cNvPr id="38" name="Text 34"/>
          <p:cNvSpPr/>
          <p:nvPr/>
        </p:nvSpPr>
        <p:spPr>
          <a:xfrm>
            <a:off x="7327392" y="6345936"/>
            <a:ext cx="3160776" cy="22860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ctr">
              <a:buNone/>
            </a:pPr>
            <a:r>
              <a:rPr lang="en-US" sz="920" dirty="0">
                <a:solidFill>
                  <a:srgbClr val="52606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Facultatea de Asistență Medicală</a:t>
            </a:r>
            <a:endParaRPr lang="en-US" sz="92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563112" cy="7562088"/>
          </a:xfrm>
          <a:prstGeom prst="rect">
            <a:avLst/>
          </a:prstGeom>
          <a:solidFill>
            <a:srgbClr val="FFFFFF"/>
          </a:solidFill>
          <a:ln w="9525">
            <a:solidFill>
              <a:srgbClr val="D7E2EA">
                <a:alpha val="8000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3563112" y="0"/>
            <a:ext cx="3563112" cy="7562088"/>
          </a:xfrm>
          <a:prstGeom prst="rect">
            <a:avLst/>
          </a:prstGeom>
          <a:solidFill>
            <a:srgbClr val="F6FBFF"/>
          </a:solidFill>
          <a:ln w="9525">
            <a:solidFill>
              <a:srgbClr val="D7E2EA">
                <a:alpha val="80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126224" y="0"/>
            <a:ext cx="3563112" cy="7562088"/>
          </a:xfrm>
          <a:prstGeom prst="rect">
            <a:avLst/>
          </a:prstGeom>
          <a:solidFill>
            <a:srgbClr val="FFFFFF"/>
          </a:solidFill>
          <a:ln w="9525">
            <a:solidFill>
              <a:srgbClr val="D7E2EA">
                <a:alpha val="80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3563112" y="137160"/>
            <a:ext cx="0" cy="7287768"/>
          </a:xfrm>
          <a:prstGeom prst="line">
            <a:avLst/>
          </a:prstGeom>
          <a:noFill/>
          <a:ln w="12700">
            <a:solidFill>
              <a:srgbClr val="A7B8C5">
                <a:alpha val="8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7126224" y="137160"/>
            <a:ext cx="0" cy="7287768"/>
          </a:xfrm>
          <a:prstGeom prst="line">
            <a:avLst/>
          </a:prstGeom>
          <a:noFill/>
          <a:ln w="12700">
            <a:solidFill>
              <a:srgbClr val="A7B8C5">
                <a:alpha val="85000"/>
              </a:srgbClr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201168" y="320040"/>
            <a:ext cx="3160776" cy="2926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5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Mișcarea activează sisteme</a:t>
            </a:r>
            <a:endParaRPr lang="en-US" sz="1550" dirty="0"/>
          </a:p>
        </p:txBody>
      </p:sp>
      <p:sp>
        <p:nvSpPr>
          <p:cNvPr id="8" name="Shape 6"/>
          <p:cNvSpPr/>
          <p:nvPr/>
        </p:nvSpPr>
        <p:spPr>
          <a:xfrm>
            <a:off x="201168" y="685800"/>
            <a:ext cx="3160776" cy="0"/>
          </a:xfrm>
          <a:prstGeom prst="line">
            <a:avLst/>
          </a:prstGeom>
          <a:noFill/>
          <a:ln w="15240">
            <a:solidFill>
              <a:srgbClr val="00A6A6"/>
            </a:solidFill>
            <a:prstDash val="solid"/>
          </a:ln>
        </p:spPr>
      </p:sp>
      <p:pic>
        <p:nvPicPr>
          <p:cNvPr id="9" name="Image 0" descr="/mnt/data/a_high_resolution_medical_health_infographic_illus.png"/>
          <p:cNvPicPr>
            <a:picLocks noChangeAspect="1"/>
          </p:cNvPicPr>
          <p:nvPr/>
        </p:nvPicPr>
        <p:blipFill>
          <a:blip r:embed="rId3"/>
          <a:srcRect t="13356" b="13356"/>
          <a:stretch/>
        </p:blipFill>
        <p:spPr>
          <a:xfrm>
            <a:off x="201168" y="841248"/>
            <a:ext cx="3160776" cy="173736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201168" y="2852928"/>
            <a:ext cx="316077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006D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Efecte integrate</a:t>
            </a:r>
            <a:endParaRPr lang="en-US" sz="1250" dirty="0"/>
          </a:p>
        </p:txBody>
      </p:sp>
      <p:sp>
        <p:nvSpPr>
          <p:cNvPr id="11" name="Text 8"/>
          <p:cNvSpPr/>
          <p:nvPr/>
        </p:nvSpPr>
        <p:spPr>
          <a:xfrm>
            <a:off x="201168" y="3200400"/>
            <a:ext cx="3160776" cy="19202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9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Os: încărcare mecanică → remodelare și densitate minerală.
</a:t>
            </a:r>
            <a:endParaRPr lang="en-US" sz="920" dirty="0"/>
          </a:p>
          <a:p>
            <a:r>
              <a:rPr lang="en-US" sz="9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Mușchi: hipertrofie, coordonare, rezistență la efort.
</a:t>
            </a:r>
            <a:endParaRPr lang="en-US" sz="920" dirty="0"/>
          </a:p>
          <a:p>
            <a:r>
              <a:rPr lang="en-US" sz="9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Cardiorespirator: debit cardiac, ventilație, eficiență energetică.
</a:t>
            </a:r>
            <a:endParaRPr lang="en-US" sz="920" dirty="0"/>
          </a:p>
          <a:p>
            <a:r>
              <a:rPr lang="en-US" sz="9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Metabolic: sensibilitate la insulină, control ponderal, profil lipidic.
</a:t>
            </a:r>
            <a:endParaRPr lang="en-US" sz="920" dirty="0"/>
          </a:p>
          <a:p>
            <a:r>
              <a:rPr lang="en-US" sz="9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Neuropsihic: atenție, dispoziție, somn, control motor.</a:t>
            </a:r>
            <a:endParaRPr lang="en-US" sz="920" dirty="0"/>
          </a:p>
        </p:txBody>
      </p:sp>
      <p:sp>
        <p:nvSpPr>
          <p:cNvPr id="12" name="Shape 9"/>
          <p:cNvSpPr/>
          <p:nvPr/>
        </p:nvSpPr>
        <p:spPr>
          <a:xfrm>
            <a:off x="201168" y="5623560"/>
            <a:ext cx="3160776" cy="658368"/>
          </a:xfrm>
          <a:prstGeom prst="roundRect">
            <a:avLst>
              <a:gd name="adj" fmla="val 9722"/>
            </a:avLst>
          </a:prstGeom>
          <a:solidFill>
            <a:srgbClr val="F2F6F9"/>
          </a:solidFill>
          <a:ln w="6350">
            <a:solidFill>
              <a:srgbClr val="D7E2EA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274320" y="5687568"/>
            <a:ext cx="3014472" cy="53035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820" dirty="0">
                <a:solidFill>
                  <a:srgbClr val="52606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Ideea centrală: mișcarea este un semnal sistemic care produce adaptare.</a:t>
            </a:r>
            <a:endParaRPr lang="en-US" sz="820" dirty="0"/>
          </a:p>
        </p:txBody>
      </p:sp>
      <p:sp>
        <p:nvSpPr>
          <p:cNvPr id="14" name="Text 11"/>
          <p:cNvSpPr/>
          <p:nvPr/>
        </p:nvSpPr>
        <p:spPr>
          <a:xfrm>
            <a:off x="3764280" y="320040"/>
            <a:ext cx="3160776" cy="2926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5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De la evaluare la prescripție</a:t>
            </a:r>
            <a:endParaRPr lang="en-US" sz="1550" dirty="0"/>
          </a:p>
        </p:txBody>
      </p:sp>
      <p:sp>
        <p:nvSpPr>
          <p:cNvPr id="15" name="Shape 12"/>
          <p:cNvSpPr/>
          <p:nvPr/>
        </p:nvSpPr>
        <p:spPr>
          <a:xfrm>
            <a:off x="3764280" y="685800"/>
            <a:ext cx="3160776" cy="0"/>
          </a:xfrm>
          <a:prstGeom prst="line">
            <a:avLst/>
          </a:prstGeom>
          <a:noFill/>
          <a:ln w="15240">
            <a:solidFill>
              <a:srgbClr val="00A6A6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3764280" y="886968"/>
            <a:ext cx="3160776" cy="2743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6D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Model practic: FITT-VP</a:t>
            </a:r>
            <a:endParaRPr lang="en-US" sz="1300" dirty="0"/>
          </a:p>
        </p:txBody>
      </p:sp>
      <p:sp>
        <p:nvSpPr>
          <p:cNvPr id="17" name="Text 14"/>
          <p:cNvSpPr/>
          <p:nvPr/>
        </p:nvSpPr>
        <p:spPr>
          <a:xfrm>
            <a:off x="3764280" y="1207008"/>
            <a:ext cx="316077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1030" b="1" dirty="0">
                <a:solidFill>
                  <a:srgbClr val="52606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Frecvență • Intensitate • Timp • Tip • Volum • Progresie</a:t>
            </a:r>
            <a:endParaRPr lang="en-US" sz="1030" dirty="0"/>
          </a:p>
        </p:txBody>
      </p:sp>
      <p:sp>
        <p:nvSpPr>
          <p:cNvPr id="18" name="Shape 15"/>
          <p:cNvSpPr/>
          <p:nvPr/>
        </p:nvSpPr>
        <p:spPr>
          <a:xfrm>
            <a:off x="3764280" y="1664208"/>
            <a:ext cx="3160776" cy="1143000"/>
          </a:xfrm>
          <a:prstGeom prst="roundRect">
            <a:avLst>
              <a:gd name="adj" fmla="val 8000"/>
            </a:avLst>
          </a:prstGeom>
          <a:solidFill>
            <a:srgbClr val="E7F6F8"/>
          </a:solidFill>
          <a:ln w="8890">
            <a:solidFill>
              <a:srgbClr val="B8DFE7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3874008" y="1773936"/>
            <a:ext cx="2941320" cy="2743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1140" b="1" dirty="0">
                <a:solidFill>
                  <a:srgbClr val="0B25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Exemplu pentru rezistență aerobă</a:t>
            </a:r>
            <a:endParaRPr lang="en-US" sz="1140" dirty="0"/>
          </a:p>
        </p:txBody>
      </p:sp>
      <p:sp>
        <p:nvSpPr>
          <p:cNvPr id="20" name="Text 17"/>
          <p:cNvSpPr/>
          <p:nvPr/>
        </p:nvSpPr>
        <p:spPr>
          <a:xfrm>
            <a:off x="3874008" y="2121408"/>
            <a:ext cx="2941320" cy="420624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9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2–5 zile/săpt. • intensitate moderată • 20–40 min • mers, bicicletă, înot • progresie graduală</a:t>
            </a:r>
            <a:endParaRPr lang="en-US" sz="930" dirty="0"/>
          </a:p>
        </p:txBody>
      </p:sp>
      <p:sp>
        <p:nvSpPr>
          <p:cNvPr id="21" name="Shape 18"/>
          <p:cNvSpPr/>
          <p:nvPr/>
        </p:nvSpPr>
        <p:spPr>
          <a:xfrm>
            <a:off x="3764280" y="3063240"/>
            <a:ext cx="3160776" cy="1143000"/>
          </a:xfrm>
          <a:prstGeom prst="roundRect">
            <a:avLst>
              <a:gd name="adj" fmla="val 8000"/>
            </a:avLst>
          </a:prstGeom>
          <a:solidFill>
            <a:srgbClr val="FFF7E6"/>
          </a:solidFill>
          <a:ln w="8890">
            <a:solidFill>
              <a:srgbClr val="F5C177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3874008" y="3172968"/>
            <a:ext cx="2941320" cy="2743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1140" b="1" dirty="0">
                <a:solidFill>
                  <a:srgbClr val="0B25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Exemplu pentru forță</a:t>
            </a:r>
            <a:endParaRPr lang="en-US" sz="1140" dirty="0"/>
          </a:p>
        </p:txBody>
      </p:sp>
      <p:sp>
        <p:nvSpPr>
          <p:cNvPr id="23" name="Text 20"/>
          <p:cNvSpPr/>
          <p:nvPr/>
        </p:nvSpPr>
        <p:spPr>
          <a:xfrm>
            <a:off x="3874008" y="3520440"/>
            <a:ext cx="2941320" cy="420624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9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 zile/săpt. • 1–3 serii • 8–12 repetări • grupe musculare majore • tehnică înainte de încărcare</a:t>
            </a:r>
            <a:endParaRPr lang="en-US" sz="930" dirty="0"/>
          </a:p>
        </p:txBody>
      </p:sp>
      <p:sp>
        <p:nvSpPr>
          <p:cNvPr id="24" name="Text 21"/>
          <p:cNvSpPr/>
          <p:nvPr/>
        </p:nvSpPr>
        <p:spPr>
          <a:xfrm>
            <a:off x="3764280" y="4645152"/>
            <a:ext cx="316077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E8751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Semnale de oprire / reevaluare</a:t>
            </a:r>
            <a:endParaRPr lang="en-US" sz="1200" dirty="0"/>
          </a:p>
        </p:txBody>
      </p:sp>
      <p:sp>
        <p:nvSpPr>
          <p:cNvPr id="25" name="Text 22"/>
          <p:cNvSpPr/>
          <p:nvPr/>
        </p:nvSpPr>
        <p:spPr>
          <a:xfrm>
            <a:off x="3764280" y="4983480"/>
            <a:ext cx="3160776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9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durere toracică, dispnee severă, amețeală/sincopă;
</a:t>
            </a:r>
            <a:endParaRPr lang="en-US" sz="920" dirty="0"/>
          </a:p>
          <a:p>
            <a:r>
              <a:rPr lang="en-US" sz="9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durere progresivă, tumefacție, instabilitate articulară;
</a:t>
            </a:r>
            <a:endParaRPr lang="en-US" sz="920" dirty="0"/>
          </a:p>
          <a:p>
            <a:r>
              <a:rPr lang="en-US" sz="9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semne neurologice noi sau intoleranță neobișnuită la efort.</a:t>
            </a:r>
            <a:endParaRPr lang="en-US" sz="920" dirty="0"/>
          </a:p>
        </p:txBody>
      </p:sp>
      <p:sp>
        <p:nvSpPr>
          <p:cNvPr id="26" name="Shape 23"/>
          <p:cNvSpPr/>
          <p:nvPr/>
        </p:nvSpPr>
        <p:spPr>
          <a:xfrm>
            <a:off x="3764280" y="6245352"/>
            <a:ext cx="3160776" cy="566928"/>
          </a:xfrm>
          <a:prstGeom prst="roundRect">
            <a:avLst>
              <a:gd name="adj" fmla="val 11290"/>
            </a:avLst>
          </a:prstGeom>
          <a:solidFill>
            <a:srgbClr val="F2F6F9"/>
          </a:solidFill>
          <a:ln w="6350">
            <a:solidFill>
              <a:srgbClr val="D7E2EA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3837432" y="6309360"/>
            <a:ext cx="3014472" cy="43891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820" dirty="0">
                <a:solidFill>
                  <a:srgbClr val="52606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Regulă didactică: progresia se face după răspunsul pacientului, nu după calendar.</a:t>
            </a:r>
            <a:endParaRPr lang="en-US" sz="820" dirty="0"/>
          </a:p>
        </p:txBody>
      </p:sp>
      <p:sp>
        <p:nvSpPr>
          <p:cNvPr id="28" name="Text 25"/>
          <p:cNvSpPr/>
          <p:nvPr/>
        </p:nvSpPr>
        <p:spPr>
          <a:xfrm>
            <a:off x="7327392" y="320040"/>
            <a:ext cx="3160776" cy="2926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5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Laboratorul studentului</a:t>
            </a:r>
            <a:endParaRPr lang="en-US" sz="1550" dirty="0"/>
          </a:p>
        </p:txBody>
      </p:sp>
      <p:sp>
        <p:nvSpPr>
          <p:cNvPr id="29" name="Shape 26"/>
          <p:cNvSpPr/>
          <p:nvPr/>
        </p:nvSpPr>
        <p:spPr>
          <a:xfrm>
            <a:off x="7327392" y="685800"/>
            <a:ext cx="3160776" cy="0"/>
          </a:xfrm>
          <a:prstGeom prst="line">
            <a:avLst/>
          </a:prstGeom>
          <a:noFill/>
          <a:ln w="15240">
            <a:solidFill>
              <a:srgbClr val="00A6A6"/>
            </a:solidFill>
            <a:prstDash val="solid"/>
          </a:ln>
        </p:spPr>
      </p:sp>
      <p:sp>
        <p:nvSpPr>
          <p:cNvPr id="30" name="Text 27"/>
          <p:cNvSpPr/>
          <p:nvPr/>
        </p:nvSpPr>
        <p:spPr>
          <a:xfrm>
            <a:off x="7327392" y="886968"/>
            <a:ext cx="3160776" cy="2743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006D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Ce exersezi la LP</a:t>
            </a:r>
            <a:endParaRPr lang="en-US" sz="1300" dirty="0"/>
          </a:p>
        </p:txBody>
      </p:sp>
      <p:sp>
        <p:nvSpPr>
          <p:cNvPr id="31" name="Text 28"/>
          <p:cNvSpPr/>
          <p:nvPr/>
        </p:nvSpPr>
        <p:spPr>
          <a:xfrm>
            <a:off x="7327392" y="1243584"/>
            <a:ext cx="3160776" cy="1417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97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observarea posturii și a mișcării funcționale;
</a:t>
            </a:r>
            <a:endParaRPr lang="en-US" sz="970" dirty="0"/>
          </a:p>
          <a:p>
            <a:r>
              <a:rPr lang="en-US" sz="97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măsurarea amplitudinii, forței, echilibrului și toleranței;
</a:t>
            </a:r>
            <a:endParaRPr lang="en-US" sz="970" dirty="0"/>
          </a:p>
          <a:p>
            <a:r>
              <a:rPr lang="en-US" sz="97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alegerea exercițiului potrivit scopului terapeutic;
</a:t>
            </a:r>
            <a:endParaRPr lang="en-US" sz="970" dirty="0"/>
          </a:p>
          <a:p>
            <a:r>
              <a:rPr lang="en-US" sz="97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explicarea clară a exercițiului și verificarea aderenței.</a:t>
            </a:r>
            <a:endParaRPr lang="en-US" sz="970" dirty="0"/>
          </a:p>
        </p:txBody>
      </p:sp>
      <p:sp>
        <p:nvSpPr>
          <p:cNvPr id="32" name="Shape 29"/>
          <p:cNvSpPr/>
          <p:nvPr/>
        </p:nvSpPr>
        <p:spPr>
          <a:xfrm>
            <a:off x="7327392" y="2907792"/>
            <a:ext cx="3160776" cy="1517904"/>
          </a:xfrm>
          <a:prstGeom prst="roundRect">
            <a:avLst>
              <a:gd name="adj" fmla="val 6024"/>
            </a:avLst>
          </a:prstGeom>
          <a:solidFill>
            <a:srgbClr val="E8FFF5"/>
          </a:solidFill>
          <a:ln w="8890">
            <a:solidFill>
              <a:srgbClr val="BEE9D6"/>
            </a:solidFill>
            <a:prstDash val="solid"/>
          </a:ln>
        </p:spPr>
      </p:sp>
      <p:sp>
        <p:nvSpPr>
          <p:cNvPr id="33" name="Text 30"/>
          <p:cNvSpPr/>
          <p:nvPr/>
        </p:nvSpPr>
        <p:spPr>
          <a:xfrm>
            <a:off x="7437120" y="3035808"/>
            <a:ext cx="2941320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1180" b="1" dirty="0">
                <a:solidFill>
                  <a:srgbClr val="0B7A5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Mini-caz</a:t>
            </a:r>
            <a:endParaRPr lang="en-US" sz="1180" dirty="0"/>
          </a:p>
        </p:txBody>
      </p:sp>
      <p:sp>
        <p:nvSpPr>
          <p:cNvPr id="34" name="Text 31"/>
          <p:cNvSpPr/>
          <p:nvPr/>
        </p:nvSpPr>
        <p:spPr>
          <a:xfrm>
            <a:off x="7437120" y="3364992"/>
            <a:ext cx="2941320" cy="768096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89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Student BFKT, pacient sedentar cu durere lombară nespecifică. Obiectiv: reluarea mișcării fără frică, creșterea controlului trunchiului și educație pentru activitate zilnică.</a:t>
            </a:r>
            <a:endParaRPr lang="en-US" sz="890" dirty="0"/>
          </a:p>
        </p:txBody>
      </p:sp>
      <p:sp>
        <p:nvSpPr>
          <p:cNvPr id="35" name="Text 32"/>
          <p:cNvSpPr/>
          <p:nvPr/>
        </p:nvSpPr>
        <p:spPr>
          <a:xfrm>
            <a:off x="7437120" y="4142232"/>
            <a:ext cx="2941320" cy="21031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880" b="1" dirty="0">
                <a:solidFill>
                  <a:srgbClr val="0B254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Întrebare: ce evaluați înainte de exercițiu?</a:t>
            </a:r>
            <a:endParaRPr lang="en-US" sz="880" dirty="0"/>
          </a:p>
        </p:txBody>
      </p:sp>
      <p:sp>
        <p:nvSpPr>
          <p:cNvPr id="36" name="Text 33"/>
          <p:cNvSpPr/>
          <p:nvPr/>
        </p:nvSpPr>
        <p:spPr>
          <a:xfrm>
            <a:off x="7327392" y="4773168"/>
            <a:ext cx="3160776" cy="2743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E8751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Structură rapidă pentru raționament clinic</a:t>
            </a:r>
            <a:endParaRPr lang="en-US" sz="1200" dirty="0"/>
          </a:p>
        </p:txBody>
      </p:sp>
      <p:sp>
        <p:nvSpPr>
          <p:cNvPr id="37" name="Text 34"/>
          <p:cNvSpPr/>
          <p:nvPr/>
        </p:nvSpPr>
        <p:spPr>
          <a:xfrm>
            <a:off x="7327392" y="5138928"/>
            <a:ext cx="3160776" cy="105156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l">
              <a:buNone/>
            </a:pPr>
            <a:r>
              <a:rPr lang="en-US" sz="96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Ce problemă funcțională are?</a:t>
            </a:r>
            <a:endParaRPr lang="en-US" sz="960" dirty="0"/>
          </a:p>
          <a:p>
            <a:pPr marL="0" indent="0" algn="l">
              <a:buNone/>
            </a:pPr>
            <a:r>
              <a:rPr lang="en-US" sz="96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Ce sistem limitează mișcarea?</a:t>
            </a:r>
            <a:endParaRPr lang="en-US" sz="960" dirty="0"/>
          </a:p>
          <a:p>
            <a:pPr marL="0" indent="0" algn="l">
              <a:buNone/>
            </a:pPr>
            <a:r>
              <a:rPr lang="en-US" sz="96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Ce exercițiu este sigur acum?</a:t>
            </a:r>
            <a:endParaRPr lang="en-US" sz="960" dirty="0"/>
          </a:p>
          <a:p>
            <a:pPr marL="0" indent="0" algn="l">
              <a:buNone/>
            </a:pPr>
            <a:r>
              <a:rPr lang="en-US" sz="96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4. Cum măsor progresul peste 1–2 săptămâni?</a:t>
            </a:r>
            <a:endParaRPr lang="en-US" sz="960" dirty="0"/>
          </a:p>
        </p:txBody>
      </p:sp>
      <p:sp>
        <p:nvSpPr>
          <p:cNvPr id="38" name="Shape 35"/>
          <p:cNvSpPr/>
          <p:nvPr/>
        </p:nvSpPr>
        <p:spPr>
          <a:xfrm>
            <a:off x="7510272" y="6492240"/>
            <a:ext cx="2795016" cy="237744"/>
          </a:xfrm>
          <a:prstGeom prst="roundRect">
            <a:avLst>
              <a:gd name="adj" fmla="val 30769"/>
            </a:avLst>
          </a:prstGeom>
          <a:solidFill>
            <a:srgbClr val="00A6A6"/>
          </a:solidFill>
          <a:ln w="12700">
            <a:solidFill>
              <a:srgbClr val="00A6A6"/>
            </a:solidFill>
            <a:prstDash val="solid"/>
          </a:ln>
        </p:spPr>
      </p:sp>
      <p:sp>
        <p:nvSpPr>
          <p:cNvPr id="39" name="Text 36"/>
          <p:cNvSpPr/>
          <p:nvPr/>
        </p:nvSpPr>
        <p:spPr>
          <a:xfrm>
            <a:off x="7555992" y="6533388"/>
            <a:ext cx="2703576" cy="13716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>
            <a:normAutofit/>
          </a:bodyPr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MIȘCARE + ȘTIINȚĂ + CONTEXT</a:t>
            </a:r>
            <a:endParaRPr lang="en-US" sz="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545</Words>
  <Application>Microsoft Office PowerPoint</Application>
  <PresentationFormat>Custom</PresentationFormat>
  <Paragraphs>66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Arial</vt:lpstr>
      <vt:lpstr>Calibri</vt:lpstr>
      <vt:lpstr>Office Theme</vt:lpstr>
      <vt:lpstr>PowerPoint Presentation</vt:lpstr>
      <vt:lpstr>PowerPoint Presentation</vt:lpstr>
    </vt:vector>
  </TitlesOfParts>
  <Company>OpenAI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Mișcarea ca medicament interdisciplinar</dc:title>
  <dc:subject>Pliant educațional pentru studenți BFKT</dc:subject>
  <dc:creator>Varga</dc:creator>
  <cp:lastModifiedBy>Adelina Mavrea</cp:lastModifiedBy>
  <cp:revision>2</cp:revision>
  <dcterms:created xsi:type="dcterms:W3CDTF">2026-04-25T16:25:18Z</dcterms:created>
  <dcterms:modified xsi:type="dcterms:W3CDTF">2026-04-30T08:59:26Z</dcterms:modified>
</cp:coreProperties>
</file>